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328" r:id="rId3"/>
    <p:sldId id="372" r:id="rId4"/>
    <p:sldId id="373" r:id="rId5"/>
    <p:sldId id="374" r:id="rId6"/>
    <p:sldId id="375" r:id="rId7"/>
    <p:sldId id="398" r:id="rId8"/>
    <p:sldId id="399" r:id="rId9"/>
    <p:sldId id="376" r:id="rId10"/>
    <p:sldId id="377" r:id="rId11"/>
    <p:sldId id="378" r:id="rId12"/>
    <p:sldId id="379" r:id="rId13"/>
    <p:sldId id="380" r:id="rId14"/>
    <p:sldId id="381" r:id="rId15"/>
    <p:sldId id="382" r:id="rId16"/>
    <p:sldId id="383" r:id="rId17"/>
    <p:sldId id="384" r:id="rId18"/>
    <p:sldId id="385" r:id="rId19"/>
    <p:sldId id="386" r:id="rId20"/>
    <p:sldId id="387" r:id="rId21"/>
    <p:sldId id="388" r:id="rId22"/>
    <p:sldId id="389" r:id="rId23"/>
    <p:sldId id="390" r:id="rId24"/>
    <p:sldId id="391" r:id="rId25"/>
    <p:sldId id="392" r:id="rId26"/>
    <p:sldId id="393" r:id="rId27"/>
    <p:sldId id="284" r:id="rId28"/>
  </p:sldIdLst>
  <p:sldSz cx="9144000" cy="6858000" type="screen4x3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CC00"/>
    <a:srgbClr val="990099"/>
    <a:srgbClr val="993300"/>
    <a:srgbClr val="FFFFFF"/>
    <a:srgbClr val="3333CC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718" autoAdjust="0"/>
  </p:normalViewPr>
  <p:slideViewPr>
    <p:cSldViewPr>
      <p:cViewPr varScale="1">
        <p:scale>
          <a:sx n="70" d="100"/>
          <a:sy n="70" d="100"/>
        </p:scale>
        <p:origin x="1386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ar-IQ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381000"/>
            <a:ext cx="19240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381000"/>
            <a:ext cx="56197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676400"/>
            <a:ext cx="37719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38700" y="1676400"/>
            <a:ext cx="37719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" name="Picture 51" descr="E:\Borders\BorderLandscape\BDRLC032.WMF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381000"/>
            <a:ext cx="7696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676400"/>
            <a:ext cx="76962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1" eaLnBrk="1" fontAlgn="base" hangingPunct="1"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+mj-lt"/>
          <a:ea typeface="+mj-ea"/>
          <a:cs typeface="+mj-cs"/>
        </a:defRPr>
      </a:lvl1pPr>
      <a:lvl2pPr algn="ctr" rtl="1" eaLnBrk="1" fontAlgn="base" hangingPunct="1"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Freestyle Script" pitchFamily="66" charset="0"/>
        </a:defRPr>
      </a:lvl2pPr>
      <a:lvl3pPr algn="ctr" rtl="1" eaLnBrk="1" fontAlgn="base" hangingPunct="1"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Freestyle Script" pitchFamily="66" charset="0"/>
        </a:defRPr>
      </a:lvl3pPr>
      <a:lvl4pPr algn="ctr" rtl="1" eaLnBrk="1" fontAlgn="base" hangingPunct="1"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Freestyle Script" pitchFamily="66" charset="0"/>
        </a:defRPr>
      </a:lvl4pPr>
      <a:lvl5pPr algn="ctr" rtl="1" eaLnBrk="1" fontAlgn="base" hangingPunct="1"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Freestyle Script" pitchFamily="66" charset="0"/>
        </a:defRPr>
      </a:lvl5pPr>
      <a:lvl6pPr marL="457200" algn="ctr" rtl="1" eaLnBrk="1" fontAlgn="base" hangingPunct="1"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Freestyle Script" pitchFamily="66" charset="0"/>
        </a:defRPr>
      </a:lvl6pPr>
      <a:lvl7pPr marL="914400" algn="ctr" rtl="1" eaLnBrk="1" fontAlgn="base" hangingPunct="1"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Freestyle Script" pitchFamily="66" charset="0"/>
        </a:defRPr>
      </a:lvl7pPr>
      <a:lvl8pPr marL="1371600" algn="ctr" rtl="1" eaLnBrk="1" fontAlgn="base" hangingPunct="1"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Freestyle Script" pitchFamily="66" charset="0"/>
        </a:defRPr>
      </a:lvl8pPr>
      <a:lvl9pPr marL="1828800" algn="ctr" rtl="1" eaLnBrk="1" fontAlgn="base" hangingPunct="1"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Freestyle Script" pitchFamily="66" charset="0"/>
        </a:defRPr>
      </a:lvl9pPr>
    </p:titleStyle>
    <p:bodyStyle>
      <a:lvl1pPr marL="342900" indent="-342900" algn="r" rtl="1" eaLnBrk="1" fontAlgn="base" hangingPunct="1">
        <a:spcBef>
          <a:spcPct val="20000"/>
        </a:spcBef>
        <a:spcAft>
          <a:spcPct val="0"/>
        </a:spcAft>
        <a:buChar char="•"/>
        <a:defRPr sz="4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1" fontAlgn="base" hangingPunct="1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143000" indent="-228600" algn="r" rtl="1" eaLnBrk="1" fontAlgn="base" hangingPunct="1">
        <a:spcBef>
          <a:spcPct val="20000"/>
        </a:spcBef>
        <a:spcAft>
          <a:spcPct val="0"/>
        </a:spcAft>
        <a:buChar char="•"/>
        <a:defRPr sz="4000">
          <a:solidFill>
            <a:schemeClr val="tx1"/>
          </a:solidFill>
          <a:latin typeface="+mn-lt"/>
        </a:defRPr>
      </a:lvl3pPr>
      <a:lvl4pPr marL="1600200" indent="-228600" algn="r" rtl="1" eaLnBrk="1" fontAlgn="base" hangingPunct="1">
        <a:spcBef>
          <a:spcPct val="20000"/>
        </a:spcBef>
        <a:spcAft>
          <a:spcPct val="0"/>
        </a:spcAft>
        <a:buChar char="–"/>
        <a:defRPr sz="3600">
          <a:solidFill>
            <a:schemeClr val="tx1"/>
          </a:solidFill>
          <a:latin typeface="+mn-lt"/>
        </a:defRPr>
      </a:lvl4pPr>
      <a:lvl5pPr marL="2057400" indent="-228600" algn="r" rtl="1" eaLnBrk="1" fontAlgn="base" hangingPunct="1">
        <a:spcBef>
          <a:spcPct val="20000"/>
        </a:spcBef>
        <a:spcAft>
          <a:spcPct val="0"/>
        </a:spcAft>
        <a:buChar char="»"/>
        <a:defRPr sz="3600">
          <a:solidFill>
            <a:schemeClr val="tx1"/>
          </a:solidFill>
          <a:latin typeface="+mn-lt"/>
        </a:defRPr>
      </a:lvl5pPr>
      <a:lvl6pPr marL="2514600" indent="-228600" algn="r" rtl="1" eaLnBrk="1" fontAlgn="base" hangingPunct="1">
        <a:spcBef>
          <a:spcPct val="20000"/>
        </a:spcBef>
        <a:spcAft>
          <a:spcPct val="0"/>
        </a:spcAft>
        <a:buChar char="»"/>
        <a:defRPr sz="3600">
          <a:solidFill>
            <a:schemeClr val="tx1"/>
          </a:solidFill>
          <a:latin typeface="+mn-lt"/>
        </a:defRPr>
      </a:lvl6pPr>
      <a:lvl7pPr marL="2971800" indent="-228600" algn="r" rtl="1" eaLnBrk="1" fontAlgn="base" hangingPunct="1">
        <a:spcBef>
          <a:spcPct val="20000"/>
        </a:spcBef>
        <a:spcAft>
          <a:spcPct val="0"/>
        </a:spcAft>
        <a:buChar char="»"/>
        <a:defRPr sz="3600">
          <a:solidFill>
            <a:schemeClr val="tx1"/>
          </a:solidFill>
          <a:latin typeface="+mn-lt"/>
        </a:defRPr>
      </a:lvl7pPr>
      <a:lvl8pPr marL="3429000" indent="-228600" algn="r" rtl="1" eaLnBrk="1" fontAlgn="base" hangingPunct="1">
        <a:spcBef>
          <a:spcPct val="20000"/>
        </a:spcBef>
        <a:spcAft>
          <a:spcPct val="0"/>
        </a:spcAft>
        <a:buChar char="»"/>
        <a:defRPr sz="3600">
          <a:solidFill>
            <a:schemeClr val="tx1"/>
          </a:solidFill>
          <a:latin typeface="+mn-lt"/>
        </a:defRPr>
      </a:lvl8pPr>
      <a:lvl9pPr marL="3886200" indent="-228600" algn="r" rtl="1" eaLnBrk="1" fontAlgn="base" hangingPunct="1">
        <a:spcBef>
          <a:spcPct val="20000"/>
        </a:spcBef>
        <a:spcAft>
          <a:spcPct val="0"/>
        </a:spcAft>
        <a:buChar char="»"/>
        <a:defRPr sz="3600">
          <a:solidFill>
            <a:schemeClr val="tx1"/>
          </a:solidFill>
          <a:latin typeface="+mn-lt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1" descr="C:\Users\ENGINEER\Desktop\002170196e1c0f08958a42.jpg"/>
          <p:cNvPicPr>
            <a:picLocks noChangeAspect="1" noChangeArrowheads="1"/>
          </p:cNvPicPr>
          <p:nvPr/>
        </p:nvPicPr>
        <p:blipFill>
          <a:blip r:embed="rId2" cstate="print">
            <a:lum bright="51000"/>
          </a:blip>
          <a:srcRect t="7317" b="21951"/>
          <a:stretch>
            <a:fillRect/>
          </a:stretch>
        </p:blipFill>
        <p:spPr bwMode="auto">
          <a:xfrm>
            <a:off x="539552" y="188641"/>
            <a:ext cx="8352928" cy="28083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755576" y="3068961"/>
            <a:ext cx="7772400" cy="1470025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b="1" dirty="0" smtClean="0">
                <a:ln w="11430"/>
                <a:solidFill>
                  <a:srgbClr val="00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Segoe UI Semibold" pitchFamily="34" charset="0"/>
              </a:rPr>
              <a:t>Traffic Engineering</a:t>
            </a:r>
            <a:endParaRPr lang="ar-IQ" b="1" dirty="0">
              <a:ln w="11430"/>
              <a:solidFill>
                <a:srgbClr val="0000FF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  <a:reflection blurRad="6350" stA="55000" endA="300" endPos="45500" dir="5400000" sy="-100000" algn="bl" rotWithShape="0"/>
              </a:effectLst>
              <a:latin typeface="Segoe UI Semibold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547664" y="1844825"/>
            <a:ext cx="6192688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2400" b="1" dirty="0" smtClean="0">
                <a:solidFill>
                  <a:srgbClr val="FF0000"/>
                </a:solidFill>
                <a:latin typeface="Lucida Calligraphy" pitchFamily="66" charset="0"/>
              </a:rPr>
              <a:t>University of </a:t>
            </a:r>
            <a:r>
              <a:rPr lang="en-US" sz="2400" b="1" dirty="0" err="1" smtClean="0">
                <a:solidFill>
                  <a:srgbClr val="FF0000"/>
                </a:solidFill>
                <a:latin typeface="Lucida Calligraphy" pitchFamily="66" charset="0"/>
              </a:rPr>
              <a:t>Diyala</a:t>
            </a:r>
            <a:endParaRPr lang="en-US" sz="2400" b="1" dirty="0" smtClean="0">
              <a:solidFill>
                <a:srgbClr val="FF0000"/>
              </a:solidFill>
              <a:latin typeface="Lucida Calligraphy" pitchFamily="66" charset="0"/>
            </a:endParaRPr>
          </a:p>
          <a:p>
            <a:pPr algn="ctr" rtl="0"/>
            <a:r>
              <a:rPr lang="en-US" sz="2400" b="1" dirty="0" smtClean="0">
                <a:solidFill>
                  <a:srgbClr val="FF0000"/>
                </a:solidFill>
                <a:latin typeface="Lucida Calligraphy" pitchFamily="66" charset="0"/>
              </a:rPr>
              <a:t>College of Engineering</a:t>
            </a:r>
          </a:p>
          <a:p>
            <a:pPr algn="ctr" rtl="0"/>
            <a:r>
              <a:rPr lang="en-US" sz="2400" b="1" dirty="0" smtClean="0">
                <a:solidFill>
                  <a:srgbClr val="FF0000"/>
                </a:solidFill>
                <a:latin typeface="Lucida Calligraphy" pitchFamily="66" charset="0"/>
              </a:rPr>
              <a:t>Civil Engineering Department</a:t>
            </a:r>
            <a:endParaRPr lang="ar-IQ" sz="2400" b="1" dirty="0">
              <a:solidFill>
                <a:srgbClr val="FF0000"/>
              </a:solidFill>
              <a:latin typeface="Lucida Calligraphy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32246" y="188642"/>
            <a:ext cx="542007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sz="36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  <a:cs typeface="Vrinda" pitchFamily="34" charset="0"/>
              </a:rPr>
              <a:t>Measurement Methods</a:t>
            </a: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539552" y="908720"/>
            <a:ext cx="626469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ClrTx/>
              <a:buSzTx/>
              <a:tabLst/>
            </a:pPr>
            <a:r>
              <a:rPr lang="en-US" sz="2800" b="1" dirty="0" smtClean="0">
                <a:solidFill>
                  <a:srgbClr val="00CC00"/>
                </a:solidFill>
                <a:latin typeface="Comic Sans MS" pitchFamily="66" charset="0"/>
              </a:rPr>
              <a:t>3- Elevated Observer Method: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611560" y="1584082"/>
            <a:ext cx="4464496" cy="4985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lang="en-US" sz="2400" dirty="0" smtClean="0">
                <a:latin typeface="Comic Sans MS" pitchFamily="66" charset="0"/>
              </a:rPr>
              <a:t> In this method, </a:t>
            </a:r>
            <a:r>
              <a:rPr lang="en-US" sz="2400" dirty="0" smtClean="0">
                <a:solidFill>
                  <a:srgbClr val="0000FF"/>
                </a:solidFill>
                <a:latin typeface="Comic Sans MS" pitchFamily="66" charset="0"/>
              </a:rPr>
              <a:t>the observers stationed </a:t>
            </a:r>
            <a:r>
              <a:rPr lang="en-US" sz="2400" dirty="0" smtClean="0">
                <a:latin typeface="Comic Sans MS" pitchFamily="66" charset="0"/>
              </a:rPr>
              <a:t>on </a:t>
            </a:r>
            <a:r>
              <a:rPr lang="en-US" sz="2400" dirty="0" smtClean="0">
                <a:solidFill>
                  <a:srgbClr val="FF0000"/>
                </a:solidFill>
                <a:latin typeface="Comic Sans MS" pitchFamily="66" charset="0"/>
              </a:rPr>
              <a:t>top of an elevated building </a:t>
            </a:r>
            <a:r>
              <a:rPr lang="en-US" sz="2400" dirty="0" smtClean="0">
                <a:latin typeface="Comic Sans MS" pitchFamily="66" charset="0"/>
              </a:rPr>
              <a:t>select vehicles at random and follow their course along the road. </a:t>
            </a: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lang="en-US" sz="2400" dirty="0" smtClean="0">
                <a:solidFill>
                  <a:srgbClr val="0000FF"/>
                </a:solidFill>
                <a:latin typeface="Comic Sans MS" pitchFamily="66" charset="0"/>
              </a:rPr>
              <a:t> Noting the time of entering the test section, duration and nature of delays suffered and time of leaving. </a:t>
            </a: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lang="en-US" sz="2400" dirty="0" smtClean="0">
                <a:latin typeface="Comic Sans MS" pitchFamily="66" charset="0"/>
              </a:rPr>
              <a:t> The test section has to be </a:t>
            </a:r>
            <a:r>
              <a:rPr lang="en-US" sz="2400" dirty="0" smtClean="0">
                <a:solidFill>
                  <a:srgbClr val="FF0000"/>
                </a:solidFill>
                <a:latin typeface="Comic Sans MS" pitchFamily="66" charset="0"/>
              </a:rPr>
              <a:t>short</a:t>
            </a:r>
            <a:r>
              <a:rPr lang="en-US" sz="2400" dirty="0" smtClean="0">
                <a:latin typeface="Comic Sans MS" pitchFamily="66" charset="0"/>
              </a:rPr>
              <a:t>, such as a street in the central area of city.</a:t>
            </a:r>
          </a:p>
        </p:txBody>
      </p:sp>
      <p:pic>
        <p:nvPicPr>
          <p:cNvPr id="240642" name="Picture 2" descr="http://www.lbknews.com/wp-content/uploads/2010/04/sarasota-traffic1.png"/>
          <p:cNvPicPr>
            <a:picLocks noChangeAspect="1" noChangeArrowheads="1"/>
          </p:cNvPicPr>
          <p:nvPr/>
        </p:nvPicPr>
        <p:blipFill>
          <a:blip r:embed="rId2" cstate="print"/>
          <a:srcRect r="20304"/>
          <a:stretch>
            <a:fillRect/>
          </a:stretch>
        </p:blipFill>
        <p:spPr bwMode="auto">
          <a:xfrm>
            <a:off x="5177025" y="1844824"/>
            <a:ext cx="3678945" cy="44644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611560" y="1196753"/>
            <a:ext cx="4752528" cy="5586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smtClean="0">
                <a:solidFill>
                  <a:srgbClr val="0000FF"/>
                </a:solidFill>
                <a:latin typeface="Comic Sans MS" pitchFamily="66" charset="0"/>
              </a:rPr>
              <a:t>GPS based approach is the update method to get developed in recent years. </a:t>
            </a: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lang="en-US" sz="2400" dirty="0" smtClean="0">
                <a:latin typeface="Comic Sans MS" pitchFamily="66" charset="0"/>
              </a:rPr>
              <a:t> The GPS device is </a:t>
            </a:r>
            <a:r>
              <a:rPr lang="en-US" sz="2400" dirty="0" smtClean="0">
                <a:solidFill>
                  <a:srgbClr val="FF0000"/>
                </a:solidFill>
                <a:latin typeface="Comic Sans MS" pitchFamily="66" charset="0"/>
              </a:rPr>
              <a:t>installed</a:t>
            </a:r>
            <a:r>
              <a:rPr lang="en-US" sz="2400" dirty="0" smtClean="0">
                <a:latin typeface="Comic Sans MS" pitchFamily="66" charset="0"/>
              </a:rPr>
              <a:t> at each testing vehicle and movement information of each vehicle on the roadways will be </a:t>
            </a:r>
            <a:r>
              <a:rPr lang="en-US" sz="2400" dirty="0" smtClean="0">
                <a:solidFill>
                  <a:srgbClr val="FF0000"/>
                </a:solidFill>
                <a:latin typeface="Comic Sans MS" pitchFamily="66" charset="0"/>
              </a:rPr>
              <a:t>received</a:t>
            </a:r>
            <a:r>
              <a:rPr lang="en-US" sz="2400" dirty="0" smtClean="0">
                <a:latin typeface="Comic Sans MS" pitchFamily="66" charset="0"/>
              </a:rPr>
              <a:t> by the control center. </a:t>
            </a: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smtClean="0">
                <a:solidFill>
                  <a:srgbClr val="0000FF"/>
                </a:solidFill>
                <a:latin typeface="Comic Sans MS" pitchFamily="66" charset="0"/>
              </a:rPr>
              <a:t>The travel time will be then calculated based on predetermined algorithm. </a:t>
            </a: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lang="en-US" sz="2400" dirty="0" smtClean="0">
                <a:latin typeface="Comic Sans MS" pitchFamily="66" charset="0"/>
              </a:rPr>
              <a:t> This approach is still at the testing stage.</a:t>
            </a:r>
          </a:p>
        </p:txBody>
      </p:sp>
      <p:sp>
        <p:nvSpPr>
          <p:cNvPr id="3" name="Rectangle 2"/>
          <p:cNvSpPr/>
          <p:nvPr/>
        </p:nvSpPr>
        <p:spPr>
          <a:xfrm>
            <a:off x="2032246" y="116634"/>
            <a:ext cx="542007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sz="36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  <a:cs typeface="Vrinda" pitchFamily="34" charset="0"/>
              </a:rPr>
              <a:t>Measurement Methods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539552" y="673532"/>
            <a:ext cx="626469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ClrTx/>
              <a:buSzTx/>
              <a:tabLst/>
            </a:pPr>
            <a:r>
              <a:rPr lang="en-US" sz="2800" b="1" dirty="0" smtClean="0">
                <a:solidFill>
                  <a:srgbClr val="00CC00"/>
                </a:solidFill>
                <a:latin typeface="Comic Sans MS" pitchFamily="66" charset="0"/>
              </a:rPr>
              <a:t>4- GPS Based Method:</a:t>
            </a:r>
          </a:p>
        </p:txBody>
      </p:sp>
      <p:pic>
        <p:nvPicPr>
          <p:cNvPr id="239620" name="Picture 4" descr="http://previews.123rf.com/images/kaczor58/kaczor581110/kaczor58111000046/10921924-Night-travel-by-car-with-gps-system-Stock-Photo-naviga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1412777"/>
            <a:ext cx="3384376" cy="2254516"/>
          </a:xfrm>
          <a:prstGeom prst="rect">
            <a:avLst/>
          </a:prstGeom>
          <a:noFill/>
        </p:spPr>
      </p:pic>
      <p:pic>
        <p:nvPicPr>
          <p:cNvPr id="239622" name="Picture 6" descr="https://encrypted-tbn3.gstatic.com/images?q=tbn:ANd9GcSrN3MqtOsF0Qm2VoE0NAvvxrbTqDwyrq9aDupNeLSpnXS0Sww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6" y="3861048"/>
            <a:ext cx="3400333" cy="23042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539552" y="1340769"/>
          <a:ext cx="4138926" cy="4926344"/>
        </p:xfrm>
        <a:graphic>
          <a:graphicData uri="http://schemas.openxmlformats.org/drawingml/2006/table">
            <a:tbl>
              <a:tblPr/>
              <a:tblGrid>
                <a:gridCol w="827785"/>
                <a:gridCol w="695298"/>
                <a:gridCol w="960273"/>
                <a:gridCol w="827785"/>
                <a:gridCol w="827785"/>
              </a:tblGrid>
              <a:tr h="1681493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i="1" dirty="0">
                          <a:latin typeface="Times New Roman"/>
                          <a:ea typeface="TimesTen-Roman"/>
                          <a:cs typeface="Arial"/>
                        </a:rPr>
                        <a:t>Run Direction/ Number</a:t>
                      </a:r>
                      <a:endParaRPr lang="en-US" sz="150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i="1">
                          <a:latin typeface="Times New Roman"/>
                          <a:ea typeface="TimesTen-Roman"/>
                          <a:cs typeface="Arial"/>
                        </a:rPr>
                        <a:t>Travel Time (min)</a:t>
                      </a:r>
                      <a:endParaRPr lang="en-US" sz="15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i="1">
                          <a:latin typeface="Times New Roman"/>
                          <a:ea typeface="TimesTen-Roman"/>
                          <a:cs typeface="Arial"/>
                        </a:rPr>
                        <a:t>No. of Vehicles Traveling in Opposite Direction</a:t>
                      </a:r>
                      <a:endParaRPr lang="en-US" sz="15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i="1">
                          <a:latin typeface="Times New Roman"/>
                          <a:ea typeface="TimesTen-Roman"/>
                          <a:cs typeface="Arial"/>
                        </a:rPr>
                        <a:t>No. of Vehicles that Overtook Test Vehicle</a:t>
                      </a:r>
                      <a:endParaRPr lang="en-US" sz="15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i="1" dirty="0">
                          <a:latin typeface="Times New Roman"/>
                          <a:ea typeface="TimesTen-Roman"/>
                          <a:cs typeface="Arial"/>
                        </a:rPr>
                        <a:t>No. of Vehicles  Overtaken by Test Vehicle</a:t>
                      </a:r>
                      <a:endParaRPr lang="en-US" sz="150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02119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latin typeface="Times New Roman"/>
                          <a:ea typeface="TimesTen-Roman"/>
                          <a:cs typeface="Arial"/>
                        </a:rPr>
                        <a:t>Eastward</a:t>
                      </a:r>
                      <a:endParaRPr lang="en-US" sz="110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>
                        <a:latin typeface="Times New Roman"/>
                        <a:ea typeface="TimesTen-Roman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>
                        <a:latin typeface="Times New Roman"/>
                        <a:ea typeface="TimesTen-Roman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>
                        <a:latin typeface="Times New Roman"/>
                        <a:ea typeface="TimesTen-Roman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>
                        <a:latin typeface="Times New Roman"/>
                        <a:ea typeface="TimesTen-Roman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02119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Ten-Roman"/>
                          <a:cs typeface="Arial"/>
                        </a:rPr>
                        <a:t>1</a:t>
                      </a:r>
                      <a:endParaRPr lang="en-US" sz="12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Ten-Roman"/>
                          <a:cs typeface="Arial"/>
                        </a:rPr>
                        <a:t>2.75</a:t>
                      </a:r>
                      <a:endParaRPr lang="en-US" sz="12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Ten-Roman"/>
                          <a:cs typeface="Arial"/>
                        </a:rPr>
                        <a:t>80</a:t>
                      </a:r>
                      <a:endParaRPr lang="en-US" sz="12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Ten-Roman"/>
                          <a:cs typeface="Arial"/>
                        </a:rPr>
                        <a:t>1</a:t>
                      </a:r>
                      <a:endParaRPr lang="en-US" sz="12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Ten-Roman"/>
                          <a:cs typeface="Arial"/>
                        </a:rPr>
                        <a:t>1</a:t>
                      </a:r>
                      <a:endParaRPr lang="en-US" sz="12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02119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Ten-Roman"/>
                          <a:cs typeface="Arial"/>
                        </a:rPr>
                        <a:t>2</a:t>
                      </a:r>
                      <a:endParaRPr lang="en-US" sz="12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Ten-Roman"/>
                          <a:cs typeface="Arial"/>
                        </a:rPr>
                        <a:t>2.55</a:t>
                      </a:r>
                      <a:endParaRPr lang="en-US" sz="12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Ten-Roman"/>
                          <a:cs typeface="Arial"/>
                        </a:rPr>
                        <a:t>75</a:t>
                      </a:r>
                      <a:endParaRPr lang="en-US" sz="12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Ten-Roman"/>
                          <a:cs typeface="Arial"/>
                        </a:rPr>
                        <a:t>2</a:t>
                      </a:r>
                      <a:endParaRPr lang="en-US" sz="12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Ten-Roman"/>
                          <a:cs typeface="Arial"/>
                        </a:rPr>
                        <a:t>1</a:t>
                      </a:r>
                      <a:endParaRPr lang="en-US" sz="12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02119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Ten-Roman"/>
                          <a:cs typeface="Arial"/>
                        </a:rPr>
                        <a:t>3</a:t>
                      </a:r>
                      <a:endParaRPr lang="en-US" sz="12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Ten-Roman"/>
                          <a:cs typeface="Arial"/>
                        </a:rPr>
                        <a:t>2.85</a:t>
                      </a:r>
                      <a:endParaRPr lang="en-US" sz="12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Ten-Roman"/>
                          <a:cs typeface="Arial"/>
                        </a:rPr>
                        <a:t>83</a:t>
                      </a:r>
                      <a:endParaRPr lang="en-US" sz="12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Ten-Roman"/>
                          <a:cs typeface="Arial"/>
                        </a:rPr>
                        <a:t>0</a:t>
                      </a:r>
                      <a:endParaRPr lang="en-US" sz="12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Ten-Roman"/>
                          <a:cs typeface="Arial"/>
                        </a:rPr>
                        <a:t>3</a:t>
                      </a:r>
                      <a:endParaRPr lang="en-US" sz="12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02119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Ten-Roman"/>
                          <a:cs typeface="Arial"/>
                        </a:rPr>
                        <a:t>4</a:t>
                      </a:r>
                      <a:endParaRPr lang="en-US" sz="12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Ten-Roman"/>
                          <a:cs typeface="Arial"/>
                        </a:rPr>
                        <a:t>3.00</a:t>
                      </a:r>
                      <a:endParaRPr lang="en-US" sz="12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Ten-Roman"/>
                          <a:cs typeface="Arial"/>
                        </a:rPr>
                        <a:t>78</a:t>
                      </a:r>
                      <a:endParaRPr lang="en-US" sz="12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Ten-Roman"/>
                          <a:cs typeface="Arial"/>
                        </a:rPr>
                        <a:t>0</a:t>
                      </a:r>
                      <a:endParaRPr lang="en-US" sz="12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Ten-Roman"/>
                          <a:cs typeface="Arial"/>
                        </a:rPr>
                        <a:t>1</a:t>
                      </a:r>
                      <a:endParaRPr lang="en-US" sz="12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02119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Ten-Roman"/>
                          <a:cs typeface="Arial"/>
                        </a:rPr>
                        <a:t>5</a:t>
                      </a:r>
                      <a:endParaRPr lang="en-US" sz="12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Ten-Roman"/>
                          <a:cs typeface="Arial"/>
                        </a:rPr>
                        <a:t>3.05</a:t>
                      </a:r>
                      <a:endParaRPr lang="en-US" sz="12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Ten-Roman"/>
                          <a:cs typeface="Arial"/>
                        </a:rPr>
                        <a:t>81</a:t>
                      </a:r>
                      <a:endParaRPr lang="en-US" sz="12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Ten-Roman"/>
                          <a:cs typeface="Arial"/>
                        </a:rPr>
                        <a:t>1</a:t>
                      </a:r>
                      <a:endParaRPr lang="en-US" sz="12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Ten-Roman"/>
                          <a:cs typeface="Arial"/>
                        </a:rPr>
                        <a:t>1</a:t>
                      </a:r>
                      <a:endParaRPr lang="en-US" sz="12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02119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Ten-Roman"/>
                          <a:cs typeface="Arial"/>
                        </a:rPr>
                        <a:t>6</a:t>
                      </a:r>
                      <a:endParaRPr lang="en-US" sz="12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Ten-Roman"/>
                          <a:cs typeface="Arial"/>
                        </a:rPr>
                        <a:t>2.70</a:t>
                      </a:r>
                      <a:endParaRPr lang="en-US" sz="12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TimesTen-Roman"/>
                          <a:cs typeface="Arial"/>
                        </a:rPr>
                        <a:t>79</a:t>
                      </a:r>
                      <a:endParaRPr lang="en-US" sz="120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Ten-Roman"/>
                          <a:cs typeface="Arial"/>
                        </a:rPr>
                        <a:t>3</a:t>
                      </a:r>
                      <a:endParaRPr lang="en-US" sz="12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Ten-Roman"/>
                          <a:cs typeface="Arial"/>
                        </a:rPr>
                        <a:t>2</a:t>
                      </a:r>
                      <a:endParaRPr lang="en-US" sz="12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02119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Ten-Roman"/>
                          <a:cs typeface="Arial"/>
                        </a:rPr>
                        <a:t>7</a:t>
                      </a:r>
                      <a:endParaRPr lang="en-US" sz="12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Ten-Roman"/>
                          <a:cs typeface="Arial"/>
                        </a:rPr>
                        <a:t>2.82</a:t>
                      </a:r>
                      <a:endParaRPr lang="en-US" sz="12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Ten-Roman"/>
                          <a:cs typeface="Arial"/>
                        </a:rPr>
                        <a:t>82</a:t>
                      </a:r>
                      <a:endParaRPr lang="en-US" sz="12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Ten-Roman"/>
                          <a:cs typeface="Arial"/>
                        </a:rPr>
                        <a:t>1</a:t>
                      </a:r>
                      <a:endParaRPr lang="en-US" sz="12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Ten-Roman"/>
                          <a:cs typeface="Arial"/>
                        </a:rPr>
                        <a:t>1</a:t>
                      </a:r>
                      <a:endParaRPr lang="en-US" sz="12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02119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Ten-Roman"/>
                          <a:cs typeface="Arial"/>
                        </a:rPr>
                        <a:t>8</a:t>
                      </a:r>
                      <a:endParaRPr lang="en-US" sz="12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Ten-Roman"/>
                          <a:cs typeface="Arial"/>
                        </a:rPr>
                        <a:t>3.08</a:t>
                      </a:r>
                      <a:endParaRPr lang="en-US" sz="12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Ten-Roman"/>
                          <a:cs typeface="Arial"/>
                        </a:rPr>
                        <a:t>78</a:t>
                      </a:r>
                      <a:endParaRPr lang="en-US" sz="12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Ten-Roman"/>
                          <a:cs typeface="Arial"/>
                        </a:rPr>
                        <a:t>0</a:t>
                      </a:r>
                      <a:endParaRPr lang="en-US" sz="12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Ten-Roman"/>
                          <a:cs typeface="Arial"/>
                        </a:rPr>
                        <a:t>2</a:t>
                      </a:r>
                      <a:endParaRPr lang="en-US" sz="12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02119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i="1">
                          <a:latin typeface="Times New Roman"/>
                          <a:ea typeface="TimesTen-Roman"/>
                          <a:cs typeface="Arial"/>
                        </a:rPr>
                        <a:t>Average</a:t>
                      </a:r>
                      <a:endParaRPr lang="en-US" sz="12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4644010" y="1268762"/>
          <a:ext cx="4105619" cy="4774371"/>
        </p:xfrm>
        <a:graphic>
          <a:graphicData uri="http://schemas.openxmlformats.org/drawingml/2006/table">
            <a:tbl>
              <a:tblPr/>
              <a:tblGrid>
                <a:gridCol w="821124"/>
                <a:gridCol w="689703"/>
                <a:gridCol w="952544"/>
                <a:gridCol w="821124"/>
                <a:gridCol w="821124"/>
              </a:tblGrid>
              <a:tr h="1724847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i="1" dirty="0">
                          <a:latin typeface="Times New Roman"/>
                          <a:ea typeface="TimesTen-Roman"/>
                          <a:cs typeface="Arial"/>
                        </a:rPr>
                        <a:t>Run Direction/ Number</a:t>
                      </a:r>
                      <a:endParaRPr lang="en-US" sz="150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i="1" dirty="0">
                          <a:latin typeface="Times New Roman"/>
                          <a:ea typeface="TimesTen-Roman"/>
                          <a:cs typeface="Arial"/>
                        </a:rPr>
                        <a:t>Travel Time (min)</a:t>
                      </a:r>
                      <a:endParaRPr lang="en-US" sz="150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i="1">
                          <a:latin typeface="Times New Roman"/>
                          <a:ea typeface="TimesTen-Roman"/>
                          <a:cs typeface="Arial"/>
                        </a:rPr>
                        <a:t>No. of Vehicles Traveling in Opposite Direction</a:t>
                      </a:r>
                      <a:endParaRPr lang="en-US" sz="15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i="1">
                          <a:latin typeface="Times New Roman"/>
                          <a:ea typeface="TimesTen-Roman"/>
                          <a:cs typeface="Arial"/>
                        </a:rPr>
                        <a:t>No. of Vehicles that Overtook Test Vehicle</a:t>
                      </a:r>
                      <a:endParaRPr lang="en-US" sz="15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i="1" dirty="0">
                          <a:latin typeface="Times New Roman"/>
                          <a:ea typeface="TimesTen-Roman"/>
                          <a:cs typeface="Arial"/>
                        </a:rPr>
                        <a:t>No. of Vehicles  Overtaken by Test Vehicle</a:t>
                      </a:r>
                      <a:endParaRPr lang="en-US" sz="150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90728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latin typeface="Times New Roman"/>
                          <a:ea typeface="TimesTen-Roman"/>
                          <a:cs typeface="Arial"/>
                        </a:rPr>
                        <a:t>Westward</a:t>
                      </a:r>
                      <a:endParaRPr lang="en-US" sz="110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>
                        <a:latin typeface="Times New Roman"/>
                        <a:ea typeface="TimesTen-Roman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>
                        <a:latin typeface="Times New Roman"/>
                        <a:ea typeface="TimesTen-Roman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>
                        <a:latin typeface="Times New Roman"/>
                        <a:ea typeface="TimesTen-Roman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>
                        <a:latin typeface="Times New Roman"/>
                        <a:ea typeface="TimesTen-Roman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80416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TimesTen-Roman"/>
                          <a:cs typeface="Arial"/>
                        </a:rPr>
                        <a:t>1</a:t>
                      </a:r>
                      <a:endParaRPr lang="en-US" sz="120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Ten-Roman"/>
                          <a:cs typeface="Arial"/>
                        </a:rPr>
                        <a:t>2.95</a:t>
                      </a:r>
                      <a:endParaRPr lang="en-US" sz="12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Ten-Roman"/>
                          <a:cs typeface="Arial"/>
                        </a:rPr>
                        <a:t>78</a:t>
                      </a:r>
                      <a:endParaRPr lang="en-US" sz="12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Ten-Roman"/>
                          <a:cs typeface="Arial"/>
                        </a:rPr>
                        <a:t>2</a:t>
                      </a:r>
                      <a:endParaRPr lang="en-US" sz="12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Ten-Roman"/>
                          <a:cs typeface="Arial"/>
                        </a:rPr>
                        <a:t>0</a:t>
                      </a:r>
                      <a:endParaRPr lang="en-US" sz="12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80416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Ten-Roman"/>
                          <a:cs typeface="Arial"/>
                        </a:rPr>
                        <a:t>2</a:t>
                      </a:r>
                      <a:endParaRPr lang="en-US" sz="12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Ten-Roman"/>
                          <a:cs typeface="Arial"/>
                        </a:rPr>
                        <a:t>3.15</a:t>
                      </a:r>
                      <a:endParaRPr lang="en-US" sz="12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Ten-Roman"/>
                          <a:cs typeface="Arial"/>
                        </a:rPr>
                        <a:t>83</a:t>
                      </a:r>
                      <a:endParaRPr lang="en-US" sz="12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Ten-Roman"/>
                          <a:cs typeface="Arial"/>
                        </a:rPr>
                        <a:t>1</a:t>
                      </a:r>
                      <a:endParaRPr lang="en-US" sz="12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Ten-Roman"/>
                          <a:cs typeface="Arial"/>
                        </a:rPr>
                        <a:t>1</a:t>
                      </a:r>
                      <a:endParaRPr lang="en-US" sz="12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80416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Ten-Roman"/>
                          <a:cs typeface="Arial"/>
                        </a:rPr>
                        <a:t>3</a:t>
                      </a:r>
                      <a:endParaRPr lang="en-US" sz="12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Ten-Roman"/>
                          <a:cs typeface="Arial"/>
                        </a:rPr>
                        <a:t>3.20</a:t>
                      </a:r>
                      <a:endParaRPr lang="en-US" sz="12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Ten-Roman"/>
                          <a:cs typeface="Arial"/>
                        </a:rPr>
                        <a:t>89</a:t>
                      </a:r>
                      <a:endParaRPr lang="en-US" sz="12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Ten-Roman"/>
                          <a:cs typeface="Arial"/>
                        </a:rPr>
                        <a:t>1</a:t>
                      </a:r>
                      <a:endParaRPr lang="en-US" sz="12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Ten-Roman"/>
                          <a:cs typeface="Arial"/>
                        </a:rPr>
                        <a:t>1</a:t>
                      </a:r>
                      <a:endParaRPr lang="en-US" sz="12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80416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Ten-Roman"/>
                          <a:cs typeface="Arial"/>
                        </a:rPr>
                        <a:t>4</a:t>
                      </a:r>
                      <a:endParaRPr lang="en-US" sz="12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Ten-Roman"/>
                          <a:cs typeface="Arial"/>
                        </a:rPr>
                        <a:t>2.83</a:t>
                      </a:r>
                      <a:endParaRPr lang="en-US" sz="12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Ten-Roman"/>
                          <a:cs typeface="Arial"/>
                        </a:rPr>
                        <a:t>86</a:t>
                      </a:r>
                      <a:endParaRPr lang="en-US" sz="12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Ten-Roman"/>
                          <a:cs typeface="Arial"/>
                        </a:rPr>
                        <a:t>1</a:t>
                      </a:r>
                      <a:endParaRPr lang="en-US" sz="12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Ten-Roman"/>
                          <a:cs typeface="Arial"/>
                        </a:rPr>
                        <a:t>0</a:t>
                      </a:r>
                      <a:endParaRPr lang="en-US" sz="12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80416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Ten-Roman"/>
                          <a:cs typeface="Arial"/>
                        </a:rPr>
                        <a:t>5</a:t>
                      </a:r>
                      <a:endParaRPr lang="en-US" sz="12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TimesTen-Roman"/>
                          <a:cs typeface="Arial"/>
                        </a:rPr>
                        <a:t>3.30</a:t>
                      </a:r>
                      <a:endParaRPr lang="en-US" sz="120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Ten-Roman"/>
                          <a:cs typeface="Arial"/>
                        </a:rPr>
                        <a:t>80</a:t>
                      </a:r>
                      <a:endParaRPr lang="en-US" sz="12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Ten-Roman"/>
                          <a:cs typeface="Arial"/>
                        </a:rPr>
                        <a:t>2</a:t>
                      </a:r>
                      <a:endParaRPr lang="en-US" sz="12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Ten-Roman"/>
                          <a:cs typeface="Arial"/>
                        </a:rPr>
                        <a:t>1</a:t>
                      </a:r>
                      <a:endParaRPr lang="en-US" sz="12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80416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Ten-Roman"/>
                          <a:cs typeface="Arial"/>
                        </a:rPr>
                        <a:t>6</a:t>
                      </a:r>
                      <a:endParaRPr lang="en-US" sz="12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Ten-Roman"/>
                          <a:cs typeface="Arial"/>
                        </a:rPr>
                        <a:t>3.00</a:t>
                      </a:r>
                      <a:endParaRPr lang="en-US" sz="12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Ten-Roman"/>
                          <a:cs typeface="Arial"/>
                        </a:rPr>
                        <a:t>79</a:t>
                      </a:r>
                      <a:endParaRPr lang="en-US" sz="12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Ten-Roman"/>
                          <a:cs typeface="Arial"/>
                        </a:rPr>
                        <a:t>1</a:t>
                      </a:r>
                      <a:endParaRPr lang="en-US" sz="12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Ten-Roman"/>
                          <a:cs typeface="Arial"/>
                        </a:rPr>
                        <a:t>2</a:t>
                      </a:r>
                      <a:endParaRPr lang="en-US" sz="12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80416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Ten-Roman"/>
                          <a:cs typeface="Arial"/>
                        </a:rPr>
                        <a:t>7</a:t>
                      </a:r>
                      <a:endParaRPr lang="en-US" sz="12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Ten-Roman"/>
                          <a:cs typeface="Arial"/>
                        </a:rPr>
                        <a:t>3.22</a:t>
                      </a:r>
                      <a:endParaRPr lang="en-US" sz="12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Ten-Roman"/>
                          <a:cs typeface="Arial"/>
                        </a:rPr>
                        <a:t>82</a:t>
                      </a:r>
                      <a:endParaRPr lang="en-US" sz="12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Ten-Roman"/>
                          <a:cs typeface="Arial"/>
                        </a:rPr>
                        <a:t>2</a:t>
                      </a:r>
                      <a:endParaRPr lang="en-US" sz="12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Ten-Roman"/>
                          <a:cs typeface="Arial"/>
                        </a:rPr>
                        <a:t>1</a:t>
                      </a:r>
                      <a:endParaRPr lang="en-US" sz="12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80416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Ten-Roman"/>
                          <a:cs typeface="Arial"/>
                        </a:rPr>
                        <a:t>8</a:t>
                      </a:r>
                      <a:endParaRPr lang="en-US" sz="12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Ten-Roman"/>
                          <a:cs typeface="Arial"/>
                        </a:rPr>
                        <a:t>2.91</a:t>
                      </a:r>
                      <a:endParaRPr lang="en-US" sz="12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Ten-Roman"/>
                          <a:cs typeface="Arial"/>
                        </a:rPr>
                        <a:t>81</a:t>
                      </a:r>
                      <a:endParaRPr lang="en-US" sz="12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Ten-Roman"/>
                          <a:cs typeface="Arial"/>
                        </a:rPr>
                        <a:t>0</a:t>
                      </a:r>
                      <a:endParaRPr lang="en-US" sz="12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Ten-Roman"/>
                          <a:cs typeface="Arial"/>
                        </a:rPr>
                        <a:t>1</a:t>
                      </a:r>
                      <a:endParaRPr lang="en-US" sz="12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80416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i="1">
                          <a:latin typeface="Times New Roman"/>
                          <a:ea typeface="TimesTen-Roman"/>
                          <a:cs typeface="Arial"/>
                        </a:rPr>
                        <a:t>Average</a:t>
                      </a:r>
                      <a:endParaRPr lang="en-US" sz="12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2987826" y="190381"/>
            <a:ext cx="306686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  <a:cs typeface="Vrinda" pitchFamily="34" charset="0"/>
              </a:rPr>
              <a:t>Example-1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87826" y="190381"/>
            <a:ext cx="306686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  <a:cs typeface="Vrinda" pitchFamily="34" charset="0"/>
              </a:rPr>
              <a:t>Example-2</a:t>
            </a:r>
          </a:p>
        </p:txBody>
      </p:sp>
      <p:sp>
        <p:nvSpPr>
          <p:cNvPr id="3" name="Rectangle 2"/>
          <p:cNvSpPr/>
          <p:nvPr/>
        </p:nvSpPr>
        <p:spPr>
          <a:xfrm>
            <a:off x="611560" y="1052737"/>
            <a:ext cx="81369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0"/>
            <a:r>
              <a:rPr lang="en-US" sz="2400" dirty="0" smtClean="0">
                <a:latin typeface="Comic Sans MS" pitchFamily="66" charset="0"/>
              </a:rPr>
              <a:t>The following tables give the particulars collected for a section of road 0.7 km long during the course of a moving observer study</a:t>
            </a:r>
            <a:endParaRPr lang="ar-IQ" sz="2400" dirty="0">
              <a:latin typeface="Comic Sans MS" pitchFamily="66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2705" y="2348880"/>
            <a:ext cx="8055761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87826" y="190381"/>
            <a:ext cx="306686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  <a:cs typeface="Vrinda" pitchFamily="34" charset="0"/>
              </a:rPr>
              <a:t>Example-2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941244"/>
            <a:ext cx="8280920" cy="4287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611560" y="5397025"/>
            <a:ext cx="820891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>
                <a:latin typeface="Comic Sans MS" pitchFamily="66" charset="0"/>
              </a:rPr>
              <a:t>Calculate the flow in PCU/hr in both directions of traffic, and calculate the journey speed and running speed?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22" name="Picture 2" descr="http://www.gemlimo.ca/wp-content/uploads/2014/07/traffic-dela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88641"/>
            <a:ext cx="8352928" cy="64807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611560" y="3356993"/>
            <a:ext cx="8208912" cy="3308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Delay</a:t>
            </a:r>
            <a:r>
              <a:rPr lang="en-US" sz="2600" dirty="0" smtClean="0">
                <a:latin typeface="Comic Sans MS" pitchFamily="66" charset="0"/>
              </a:rPr>
              <a:t> </a:t>
            </a:r>
            <a:r>
              <a:rPr lang="en-US" sz="2600" dirty="0" smtClean="0">
                <a:solidFill>
                  <a:srgbClr val="0000FF"/>
                </a:solidFill>
                <a:latin typeface="Comic Sans MS" pitchFamily="66" charset="0"/>
              </a:rPr>
              <a:t>is the time lost by a vehicle due to causes beyond the control of the driver.</a:t>
            </a:r>
            <a:endParaRPr lang="en-US" sz="2600" dirty="0" smtClean="0">
              <a:latin typeface="Comic Sans MS" pitchFamily="66" charset="0"/>
            </a:endParaRPr>
          </a:p>
          <a:p>
            <a:pPr algn="justLow" rtl="0" fontAlgn="base">
              <a:spcBef>
                <a:spcPct val="0"/>
              </a:spcBef>
              <a:spcAft>
                <a:spcPct val="0"/>
              </a:spcAft>
            </a:pPr>
            <a:endParaRPr lang="en-US" sz="1400" dirty="0" smtClean="0">
              <a:latin typeface="Comic Sans MS" pitchFamily="66" charset="0"/>
            </a:endParaRPr>
          </a:p>
          <a:p>
            <a:pPr algn="justLow" rtl="0" fontAlgn="base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Ø"/>
            </a:pPr>
            <a:r>
              <a:rPr lang="en-US" sz="2600" dirty="0" smtClean="0">
                <a:solidFill>
                  <a:srgbClr val="00CC00"/>
                </a:solidFill>
                <a:latin typeface="Comic Sans MS" pitchFamily="66" charset="0"/>
              </a:rPr>
              <a:t> Operational delay</a:t>
            </a:r>
          </a:p>
          <a:p>
            <a:pPr lvl="0" algn="justLow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Ø"/>
            </a:pPr>
            <a:r>
              <a:rPr lang="en-US" sz="2600" dirty="0" smtClean="0">
                <a:solidFill>
                  <a:srgbClr val="00CC00"/>
                </a:solidFill>
                <a:latin typeface="Comic Sans MS" pitchFamily="66" charset="0"/>
              </a:rPr>
              <a:t> Stopped-time delay</a:t>
            </a:r>
          </a:p>
          <a:p>
            <a:pPr lvl="0" algn="justLow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Ø"/>
            </a:pPr>
            <a:r>
              <a:rPr lang="en-US" sz="2600" dirty="0" smtClean="0">
                <a:solidFill>
                  <a:srgbClr val="00CC00"/>
                </a:solidFill>
                <a:latin typeface="Comic Sans MS" pitchFamily="66" charset="0"/>
              </a:rPr>
              <a:t> Fixed delay (Control delay)</a:t>
            </a:r>
          </a:p>
          <a:p>
            <a:pPr lvl="0" algn="justLow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Ø"/>
            </a:pPr>
            <a:r>
              <a:rPr lang="en-US" sz="2600" dirty="0" smtClean="0">
                <a:solidFill>
                  <a:srgbClr val="00CC00"/>
                </a:solidFill>
                <a:latin typeface="Comic Sans MS" pitchFamily="66" charset="0"/>
              </a:rPr>
              <a:t> Travel-time delay </a:t>
            </a:r>
          </a:p>
        </p:txBody>
      </p:sp>
      <p:pic>
        <p:nvPicPr>
          <p:cNvPr id="234498" name="Picture 2" descr="http://extras.mnginteractive.com/live/media/site36/2015/0501/20150501__TRAFFIC~p1_300.jpg"/>
          <p:cNvPicPr>
            <a:picLocks noChangeAspect="1" noChangeArrowheads="1"/>
          </p:cNvPicPr>
          <p:nvPr/>
        </p:nvPicPr>
        <p:blipFill>
          <a:blip r:embed="rId2" cstate="print"/>
          <a:srcRect t="4242" r="19118" b="15158"/>
          <a:stretch>
            <a:fillRect/>
          </a:stretch>
        </p:blipFill>
        <p:spPr bwMode="auto">
          <a:xfrm>
            <a:off x="2483768" y="188640"/>
            <a:ext cx="4392488" cy="30243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052736"/>
            <a:ext cx="7992888" cy="5562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899592" y="313494"/>
            <a:ext cx="77768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/>
            <a:r>
              <a:rPr lang="en-US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Operational delay (Congestion delay)</a:t>
            </a:r>
            <a:endParaRPr lang="ar-IQ" sz="32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its.dot.gov/images/whatif/2014Inforgraphs/web/V2V_SafetyForRail-med01.png"/>
          <p:cNvPicPr>
            <a:picLocks noChangeAspect="1" noChangeArrowheads="1"/>
          </p:cNvPicPr>
          <p:nvPr/>
        </p:nvPicPr>
        <p:blipFill>
          <a:blip r:embed="rId2" cstate="print"/>
          <a:srcRect t="36141" b="17412"/>
          <a:stretch>
            <a:fillRect/>
          </a:stretch>
        </p:blipFill>
        <p:spPr bwMode="auto">
          <a:xfrm>
            <a:off x="4644008" y="3356992"/>
            <a:ext cx="4248472" cy="3074432"/>
          </a:xfrm>
          <a:prstGeom prst="rect">
            <a:avLst/>
          </a:prstGeom>
          <a:noFill/>
        </p:spPr>
      </p:pic>
      <p:pic>
        <p:nvPicPr>
          <p:cNvPr id="3" name="Picture 4" descr="http://www.nzta.govt.nz/resources/roadcode/gfx/give-way-63.3.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412776"/>
            <a:ext cx="4248472" cy="3096344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2721461" y="385502"/>
            <a:ext cx="411202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0"/>
            <a:r>
              <a:rPr lang="en-US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Stopped-time delay</a:t>
            </a:r>
            <a:endParaRPr lang="ar-IQ" sz="32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http://payload38.cargocollective.com/1/1/54016/3062103/120223IntersectionAnalysisPRESENTATION-11.png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 t="15816"/>
          <a:stretch>
            <a:fillRect/>
          </a:stretch>
        </p:blipFill>
        <p:spPr bwMode="auto">
          <a:xfrm>
            <a:off x="539554" y="1052738"/>
            <a:ext cx="8310657" cy="5431903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1115616" y="260650"/>
            <a:ext cx="7200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/>
            <a:r>
              <a:rPr lang="en-US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Fixed delay (Control delay)</a:t>
            </a:r>
            <a:endParaRPr lang="ar-IQ" sz="32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018" name="Picture 2" descr="https://upload.wikimedia.org/wikipedia/commons/a/a2/Electronic_message_sign_with_travel_time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5" y="116632"/>
            <a:ext cx="8452232" cy="6552728"/>
          </a:xfrm>
          <a:prstGeom prst="rect">
            <a:avLst/>
          </a:prstGeom>
          <a:noFill/>
        </p:spPr>
      </p:pic>
      <p:sp>
        <p:nvSpPr>
          <p:cNvPr id="2" name="Rectangle 1"/>
          <p:cNvSpPr/>
          <p:nvPr/>
        </p:nvSpPr>
        <p:spPr>
          <a:xfrm>
            <a:off x="323528" y="2348881"/>
            <a:ext cx="712879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000" b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  <a:cs typeface="Vrinda" pitchFamily="34" charset="0"/>
              </a:rPr>
              <a:t>Travel Time Studies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16020" y="190382"/>
            <a:ext cx="73003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sz="36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  <a:cs typeface="Vrinda" pitchFamily="34" charset="0"/>
              </a:rPr>
              <a:t>Measuring of Congestion Delay</a:t>
            </a:r>
          </a:p>
        </p:txBody>
      </p:sp>
      <p:sp>
        <p:nvSpPr>
          <p:cNvPr id="3" name="Rectangle 2"/>
          <p:cNvSpPr/>
          <p:nvPr/>
        </p:nvSpPr>
        <p:spPr>
          <a:xfrm>
            <a:off x="683568" y="1114867"/>
            <a:ext cx="806489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rtl="0">
              <a:buFont typeface="Wingdings" pitchFamily="2" charset="2"/>
              <a:buChar char="Ø"/>
            </a:pPr>
            <a:r>
              <a:rPr lang="en-US" sz="2400" b="1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Comic Sans MS" pitchFamily="66" charset="0"/>
              </a:rPr>
              <a:t>In case of main routes:- </a:t>
            </a:r>
            <a:r>
              <a:rPr lang="en-US" sz="2400" dirty="0" smtClean="0">
                <a:solidFill>
                  <a:srgbClr val="0000FF"/>
                </a:solidFill>
                <a:latin typeface="Comic Sans MS" pitchFamily="66" charset="0"/>
              </a:rPr>
              <a:t>determine the </a:t>
            </a:r>
            <a:r>
              <a:rPr lang="en-US" sz="2400" dirty="0" smtClean="0">
                <a:solidFill>
                  <a:srgbClr val="00CC00"/>
                </a:solidFill>
                <a:latin typeface="Comic Sans MS" pitchFamily="66" charset="0"/>
              </a:rPr>
              <a:t>running speed </a:t>
            </a:r>
            <a:r>
              <a:rPr lang="en-US" sz="2400" dirty="0" smtClean="0">
                <a:solidFill>
                  <a:srgbClr val="0000FF"/>
                </a:solidFill>
                <a:latin typeface="Comic Sans MS" pitchFamily="66" charset="0"/>
              </a:rPr>
              <a:t>when the traffic condition are free moving and vehicles are not impeded, and to call this a </a:t>
            </a:r>
            <a:r>
              <a:rPr lang="en-US" sz="2400" dirty="0" smtClean="0">
                <a:solidFill>
                  <a:srgbClr val="990099"/>
                </a:solidFill>
                <a:latin typeface="Comic Sans MS" pitchFamily="66" charset="0"/>
              </a:rPr>
              <a:t>reasonable running speed, </a:t>
            </a:r>
            <a:r>
              <a:rPr lang="en-US" sz="2400" dirty="0" smtClean="0">
                <a:solidFill>
                  <a:srgbClr val="0000FF"/>
                </a:solidFill>
                <a:latin typeface="Comic Sans MS" pitchFamily="66" charset="0"/>
              </a:rPr>
              <a:t>normally the </a:t>
            </a:r>
            <a:r>
              <a:rPr lang="en-US" sz="2400" u="sng" dirty="0" smtClean="0">
                <a:solidFill>
                  <a:srgbClr val="0000FF"/>
                </a:solidFill>
                <a:latin typeface="Comic Sans MS" pitchFamily="66" charset="0"/>
              </a:rPr>
              <a:t>maximum</a:t>
            </a:r>
            <a:r>
              <a:rPr lang="en-US" sz="2400" dirty="0" smtClean="0">
                <a:solidFill>
                  <a:srgbClr val="0000FF"/>
                </a:solidFill>
                <a:latin typeface="Comic Sans MS" pitchFamily="66" charset="0"/>
              </a:rPr>
              <a:t> value will be the speed limit is to be taken. </a:t>
            </a:r>
            <a:r>
              <a:rPr lang="en-US" sz="2400" dirty="0" smtClean="0">
                <a:solidFill>
                  <a:srgbClr val="00CC00"/>
                </a:solidFill>
                <a:latin typeface="Comic Sans MS" pitchFamily="66" charset="0"/>
              </a:rPr>
              <a:t>This values has to be compared with the running speed</a:t>
            </a:r>
            <a:r>
              <a:rPr lang="en-US" sz="2400" dirty="0" smtClean="0">
                <a:solidFill>
                  <a:srgbClr val="0000FF"/>
                </a:solidFill>
                <a:latin typeface="Comic Sans MS" pitchFamily="66" charset="0"/>
              </a:rPr>
              <a:t>.</a:t>
            </a:r>
          </a:p>
          <a:p>
            <a:pPr lvl="0" algn="just" rtl="0"/>
            <a:endParaRPr lang="en-US" sz="2400" dirty="0" smtClean="0">
              <a:latin typeface="Comic Sans MS" pitchFamily="66" charset="0"/>
            </a:endParaRPr>
          </a:p>
          <a:p>
            <a:pPr lvl="0" algn="just" rtl="0">
              <a:buFont typeface="Wingdings" pitchFamily="2" charset="2"/>
              <a:buChar char="Ø"/>
            </a:pPr>
            <a:r>
              <a:rPr lang="en-US" sz="2400" b="1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Comic Sans MS" pitchFamily="66" charset="0"/>
              </a:rPr>
              <a:t>In case of city center streets:- </a:t>
            </a:r>
            <a:r>
              <a:rPr lang="en-US" sz="2400" dirty="0" smtClean="0">
                <a:latin typeface="Comic Sans MS" pitchFamily="66" charset="0"/>
              </a:rPr>
              <a:t>determine the average </a:t>
            </a:r>
            <a:r>
              <a:rPr lang="en-US" sz="2400" dirty="0" smtClean="0">
                <a:solidFill>
                  <a:srgbClr val="00CC00"/>
                </a:solidFill>
                <a:latin typeface="Comic Sans MS" pitchFamily="66" charset="0"/>
              </a:rPr>
              <a:t>spot speeds</a:t>
            </a:r>
            <a:r>
              <a:rPr lang="en-US" sz="2400" dirty="0" smtClean="0">
                <a:latin typeface="Comic Sans MS" pitchFamily="66" charset="0"/>
              </a:rPr>
              <a:t>, measured at points where is no immediate interference to traffic flow i.e. at point as far removed from intersection, pedestrians crossings, etc. and to call this the </a:t>
            </a:r>
            <a:r>
              <a:rPr lang="en-US" sz="2400" dirty="0" smtClean="0">
                <a:solidFill>
                  <a:srgbClr val="990099"/>
                </a:solidFill>
                <a:latin typeface="Comic Sans MS" pitchFamily="66" charset="0"/>
              </a:rPr>
              <a:t>reasonable speed</a:t>
            </a:r>
            <a:r>
              <a:rPr lang="en-US" sz="2400" dirty="0" smtClean="0">
                <a:latin typeface="Comic Sans MS" pitchFamily="66" charset="0"/>
              </a:rPr>
              <a:t>. </a:t>
            </a:r>
            <a:r>
              <a:rPr lang="en-US" sz="2400" dirty="0" smtClean="0">
                <a:solidFill>
                  <a:srgbClr val="00CC00"/>
                </a:solidFill>
                <a:latin typeface="Comic Sans MS" pitchFamily="66" charset="0"/>
              </a:rPr>
              <a:t>This value has to be compared with running speed</a:t>
            </a:r>
            <a:r>
              <a:rPr lang="en-US" sz="2400" dirty="0" smtClean="0">
                <a:latin typeface="Comic Sans MS" pitchFamily="66" charset="0"/>
              </a:rPr>
              <a:t>.</a:t>
            </a:r>
            <a:endParaRPr lang="en-US" sz="24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56389" y="260650"/>
            <a:ext cx="621195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sz="36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  <a:cs typeface="Vrinda" pitchFamily="34" charset="0"/>
              </a:rPr>
              <a:t>Factors affecting Delaying</a:t>
            </a: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755576" y="1261204"/>
            <a:ext cx="7956376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2800" dirty="0" smtClean="0">
                <a:solidFill>
                  <a:srgbClr val="FF0000"/>
                </a:solidFill>
                <a:latin typeface="Comic Sans MS" pitchFamily="66" charset="0"/>
              </a:rPr>
              <a:t>1- Physical factors: </a:t>
            </a: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dirty="0" smtClean="0">
                <a:solidFill>
                  <a:srgbClr val="00CC00"/>
                </a:solidFill>
                <a:latin typeface="Comic Sans MS" pitchFamily="66" charset="0"/>
              </a:rPr>
              <a:t>Such as the number of lanes, width, grades, channelization, bus stop.</a:t>
            </a: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800" dirty="0" smtClean="0">
              <a:latin typeface="Comic Sans MS" pitchFamily="66" charset="0"/>
            </a:endParaRP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2800" dirty="0" smtClean="0">
                <a:solidFill>
                  <a:srgbClr val="FF0000"/>
                </a:solidFill>
                <a:latin typeface="Comic Sans MS" pitchFamily="66" charset="0"/>
              </a:rPr>
              <a:t>2- Traffic factors:</a:t>
            </a: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dirty="0" smtClean="0">
                <a:solidFill>
                  <a:srgbClr val="0000FF"/>
                </a:solidFill>
                <a:latin typeface="Comic Sans MS" pitchFamily="66" charset="0"/>
              </a:rPr>
              <a:t>Such as volume on each approach, turning movement, driver approach speed, parking and pedestrian.</a:t>
            </a: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800" dirty="0" smtClean="0">
              <a:latin typeface="Comic Sans MS" pitchFamily="66" charset="0"/>
            </a:endParaRP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2800" dirty="0" smtClean="0">
                <a:solidFill>
                  <a:srgbClr val="FF0000"/>
                </a:solidFill>
                <a:latin typeface="Comic Sans MS" pitchFamily="66" charset="0"/>
              </a:rPr>
              <a:t>3- Traffic controls:</a:t>
            </a: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dirty="0" smtClean="0">
                <a:latin typeface="Comic Sans MS" pitchFamily="66" charset="0"/>
              </a:rPr>
              <a:t>Such as timing of signals, stop sign.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683568" y="1041120"/>
            <a:ext cx="8136904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dirty="0" smtClean="0">
                <a:latin typeface="Comic Sans MS" pitchFamily="66" charset="0"/>
              </a:rPr>
              <a:t>Section  of route length of 335m, with average journey time 75sec, average running speed 21 </a:t>
            </a:r>
            <a:r>
              <a:rPr lang="en-US" sz="2800" dirty="0" err="1" smtClean="0">
                <a:latin typeface="Comic Sans MS" pitchFamily="66" charset="0"/>
              </a:rPr>
              <a:t>kmph</a:t>
            </a:r>
            <a:r>
              <a:rPr lang="en-US" sz="2800" dirty="0" smtClean="0">
                <a:latin typeface="Comic Sans MS" pitchFamily="66" charset="0"/>
              </a:rPr>
              <a:t>, and average running time 57sec, where the speed limit 50 </a:t>
            </a:r>
            <a:r>
              <a:rPr lang="en-US" sz="2800" dirty="0" err="1" smtClean="0">
                <a:latin typeface="Comic Sans MS" pitchFamily="66" charset="0"/>
              </a:rPr>
              <a:t>kmph</a:t>
            </a:r>
            <a:r>
              <a:rPr lang="en-US" sz="2800" dirty="0" smtClean="0">
                <a:latin typeface="Comic Sans MS" pitchFamily="66" charset="0"/>
              </a:rPr>
              <a:t> and average spot speed 26.9 </a:t>
            </a:r>
            <a:r>
              <a:rPr lang="en-US" sz="2800" dirty="0" err="1" smtClean="0">
                <a:latin typeface="Comic Sans MS" pitchFamily="66" charset="0"/>
              </a:rPr>
              <a:t>kmph</a:t>
            </a:r>
            <a:r>
              <a:rPr lang="en-US" sz="2800" dirty="0" smtClean="0">
                <a:latin typeface="Comic Sans MS" pitchFamily="66" charset="0"/>
              </a:rPr>
              <a:t>. Determine the congestion delays in the case of:</a:t>
            </a: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en-US" sz="2800" dirty="0" smtClean="0">
                <a:latin typeface="Comic Sans MS" pitchFamily="66" charset="0"/>
              </a:rPr>
              <a:t>Main Street.</a:t>
            </a: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en-US" sz="2800" dirty="0" smtClean="0">
                <a:latin typeface="Comic Sans MS" pitchFamily="66" charset="0"/>
              </a:rPr>
              <a:t>City Center Street.</a:t>
            </a:r>
          </a:p>
        </p:txBody>
      </p:sp>
      <p:sp>
        <p:nvSpPr>
          <p:cNvPr id="3" name="Rectangle 2"/>
          <p:cNvSpPr/>
          <p:nvPr/>
        </p:nvSpPr>
        <p:spPr>
          <a:xfrm>
            <a:off x="2987826" y="190381"/>
            <a:ext cx="306686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  <a:cs typeface="Vrinda" pitchFamily="34" charset="0"/>
              </a:rPr>
              <a:t>Example-3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611560" y="1124744"/>
            <a:ext cx="8208912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>
                <a:srgbClr val="FF0000"/>
              </a:buClr>
              <a:buSzTx/>
              <a:buFont typeface="Wingdings" pitchFamily="2" charset="2"/>
              <a:buChar char="Ø"/>
              <a:tabLst/>
            </a:pPr>
            <a:r>
              <a:rPr lang="en-US" sz="2600" dirty="0" smtClean="0">
                <a:latin typeface="Comic Sans MS" pitchFamily="66" charset="0"/>
              </a:rPr>
              <a:t> Identify the farther extent of standing queues.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>
                <a:srgbClr val="FF0000"/>
              </a:buClr>
              <a:buSzTx/>
              <a:buFont typeface="Wingdings" pitchFamily="2" charset="2"/>
              <a:buChar char="Ø"/>
              <a:tabLst/>
            </a:pPr>
            <a:r>
              <a:rPr lang="en-US" sz="2600" dirty="0" smtClean="0">
                <a:latin typeface="Comic Sans MS" pitchFamily="66" charset="0"/>
              </a:rPr>
              <a:t> </a:t>
            </a:r>
            <a:r>
              <a:rPr lang="en-US" sz="2600" dirty="0" smtClean="0">
                <a:solidFill>
                  <a:srgbClr val="0000FF"/>
                </a:solidFill>
                <a:latin typeface="Comic Sans MS" pitchFamily="66" charset="0"/>
              </a:rPr>
              <a:t>At regular interval (15 second) record the number of vehicles stopped with the intersection.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>
                <a:srgbClr val="FF0000"/>
              </a:buClr>
              <a:buSzTx/>
              <a:buFont typeface="Wingdings" pitchFamily="2" charset="2"/>
              <a:buChar char="Ø"/>
              <a:tabLst/>
            </a:pPr>
            <a:r>
              <a:rPr lang="en-US" sz="2600" dirty="0" smtClean="0">
                <a:latin typeface="Comic Sans MS" pitchFamily="66" charset="0"/>
              </a:rPr>
              <a:t> During the entire period of study maintain a volume count and total stopped and non-stopped vehicles (arriving vehicles)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pitchFamily="2" charset="2"/>
              <a:buChar char="Ø"/>
              <a:tabLst/>
            </a:pPr>
            <a:r>
              <a:rPr lang="en-US" sz="2600" dirty="0" smtClean="0">
                <a:latin typeface="Comic Sans MS" pitchFamily="66" charset="0"/>
              </a:rPr>
              <a:t> </a:t>
            </a:r>
            <a:r>
              <a:rPr lang="en-US" sz="2600" dirty="0" smtClean="0">
                <a:solidFill>
                  <a:srgbClr val="0000FF"/>
                </a:solidFill>
                <a:latin typeface="Comic Sans MS" pitchFamily="66" charset="0"/>
              </a:rPr>
              <a:t>Sum each column of stopped vehicle counts then average stopped delay per vehicle can be computed as:-</a:t>
            </a:r>
          </a:p>
        </p:txBody>
      </p:sp>
      <p:sp>
        <p:nvSpPr>
          <p:cNvPr id="4" name="Rectangle 3"/>
          <p:cNvSpPr/>
          <p:nvPr/>
        </p:nvSpPr>
        <p:spPr>
          <a:xfrm>
            <a:off x="1763688" y="260650"/>
            <a:ext cx="575029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sz="36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  <a:cs typeface="Vrinda" pitchFamily="34" charset="0"/>
              </a:rPr>
              <a:t>Delay Survey Procedure</a:t>
            </a:r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31840" y="5373216"/>
            <a:ext cx="3168352" cy="1080120"/>
          </a:xfrm>
          <a:prstGeom prst="rect">
            <a:avLst/>
          </a:prstGeom>
          <a:solidFill>
            <a:srgbClr val="FFFF00"/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.ytimg.com/vi/EF818q_HSCg/maxresdefau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2432" y="836712"/>
            <a:ext cx="8218040" cy="52565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416700"/>
            <a:ext cx="8436206" cy="4244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2987826" y="272841"/>
            <a:ext cx="306686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  <a:cs typeface="Vrinda" pitchFamily="34" charset="0"/>
              </a:rPr>
              <a:t>Example-4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5676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http://www.weddingsbydon.com/108-wedding-planner/RedRoseThankYouBIG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692696"/>
            <a:ext cx="8070826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611560" y="2894162"/>
            <a:ext cx="8208912" cy="3847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514350" marR="0" lvl="0" indent="-514350" algn="justLow" defTabSz="914400" rtl="0" eaLnBrk="1" fontAlgn="base" latinLnBrk="0" hangingPunct="1">
              <a:spcBef>
                <a:spcPct val="0"/>
              </a:spcBef>
              <a:spcAft>
                <a:spcPts val="1200"/>
              </a:spcAft>
              <a:buClrTx/>
              <a:buSzTx/>
              <a:tabLst/>
            </a:pPr>
            <a:r>
              <a:rPr lang="en-US" sz="2800" dirty="0" smtClean="0">
                <a:solidFill>
                  <a:srgbClr val="FF0000"/>
                </a:solidFill>
                <a:latin typeface="Comic Sans MS" pitchFamily="66" charset="0"/>
              </a:rPr>
              <a:t>Travel time </a:t>
            </a:r>
            <a:r>
              <a:rPr lang="en-US" sz="2800" dirty="0" smtClean="0">
                <a:solidFill>
                  <a:srgbClr val="00CC00"/>
                </a:solidFill>
                <a:latin typeface="Comic Sans MS" pitchFamily="66" charset="0"/>
              </a:rPr>
              <a:t>is the time taken by a vehicle to traverse a given section of a highway.</a:t>
            </a:r>
          </a:p>
          <a:p>
            <a:pPr marL="514350" lvl="0" indent="-514350" algn="justLow" rtl="0" fontAlgn="base">
              <a:spcBef>
                <a:spcPct val="0"/>
              </a:spcBef>
              <a:spcAft>
                <a:spcPts val="1200"/>
              </a:spcAft>
              <a:buFont typeface="Wingdings" pitchFamily="2" charset="2"/>
              <a:buChar char="Ø"/>
            </a:pPr>
            <a:r>
              <a:rPr lang="en-US" sz="2800" dirty="0" smtClean="0">
                <a:solidFill>
                  <a:srgbClr val="0000FF"/>
                </a:solidFill>
                <a:latin typeface="Comic Sans MS" pitchFamily="66" charset="0"/>
              </a:rPr>
              <a:t>It is often conducted on the </a:t>
            </a:r>
            <a:r>
              <a:rPr lang="en-US" sz="2800" dirty="0" smtClean="0">
                <a:solidFill>
                  <a:srgbClr val="FF0000"/>
                </a:solidFill>
                <a:latin typeface="Comic Sans MS" pitchFamily="66" charset="0"/>
              </a:rPr>
              <a:t>arterial</a:t>
            </a:r>
            <a:r>
              <a:rPr lang="en-US" sz="2800" dirty="0" smtClean="0">
                <a:solidFill>
                  <a:srgbClr val="0000FF"/>
                </a:solidFill>
                <a:latin typeface="Comic Sans MS" pitchFamily="66" charset="0"/>
              </a:rPr>
              <a:t> or </a:t>
            </a:r>
            <a:r>
              <a:rPr lang="en-US" sz="2800" dirty="0" smtClean="0">
                <a:solidFill>
                  <a:srgbClr val="FF0000"/>
                </a:solidFill>
                <a:latin typeface="Comic Sans MS" pitchFamily="66" charset="0"/>
              </a:rPr>
              <a:t>major roadway</a:t>
            </a:r>
            <a:r>
              <a:rPr lang="en-US" sz="2800" dirty="0" smtClean="0">
                <a:solidFill>
                  <a:srgbClr val="0000FF"/>
                </a:solidFill>
                <a:latin typeface="Comic Sans MS" pitchFamily="66" charset="0"/>
              </a:rPr>
              <a:t>, along which there are several intersections (signalized or stop/yield signs). </a:t>
            </a:r>
          </a:p>
          <a:p>
            <a:pPr marL="514350" lvl="0" indent="-514350" algn="justLow" rtl="0" fontAlgn="base">
              <a:spcBef>
                <a:spcPct val="0"/>
              </a:spcBef>
              <a:spcAft>
                <a:spcPts val="2400"/>
              </a:spcAft>
              <a:buFont typeface="Wingdings" pitchFamily="2" charset="2"/>
              <a:buChar char="Ø"/>
            </a:pPr>
            <a:r>
              <a:rPr lang="en-US" sz="2800" dirty="0" smtClean="0">
                <a:latin typeface="Comic Sans MS" pitchFamily="66" charset="0"/>
              </a:rPr>
              <a:t>Travel time plays key role in city’s life and it indicates the level of service of roadway network performance. </a:t>
            </a:r>
          </a:p>
        </p:txBody>
      </p:sp>
      <p:pic>
        <p:nvPicPr>
          <p:cNvPr id="245762" name="Picture 2" descr="http://desktop.arcgis.com/en/arcmap/latest/extensions/network-analyst/GUID-1A89DF4F-F325-436B-BA90-6C70F2A098D1-we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116633"/>
            <a:ext cx="4968552" cy="27336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611560" y="1268760"/>
            <a:ext cx="8136904" cy="433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514350" indent="-514350" algn="just" rtl="0">
              <a:spcAft>
                <a:spcPts val="2400"/>
              </a:spcAft>
              <a:buClr>
                <a:srgbClr val="FF0000"/>
              </a:buClr>
              <a:buFont typeface="+mj-lt"/>
              <a:buAutoNum type="arabicParenR"/>
            </a:pPr>
            <a:r>
              <a:rPr lang="en-US" sz="2800" dirty="0" smtClean="0">
                <a:latin typeface="Comic Sans MS" pitchFamily="66" charset="0"/>
              </a:rPr>
              <a:t>to identify problem locations on facilities </a:t>
            </a:r>
          </a:p>
          <a:p>
            <a:pPr marL="514350" indent="-514350" algn="just" rtl="0">
              <a:spcAft>
                <a:spcPts val="2400"/>
              </a:spcAft>
              <a:buClr>
                <a:srgbClr val="FF0000"/>
              </a:buClr>
              <a:buFont typeface="+mj-lt"/>
              <a:buAutoNum type="arabicParenR"/>
            </a:pPr>
            <a:r>
              <a:rPr lang="en-US" sz="2800" dirty="0" smtClean="0">
                <a:latin typeface="Comic Sans MS" pitchFamily="66" charset="0"/>
              </a:rPr>
              <a:t>to determine level of service of the facility </a:t>
            </a:r>
          </a:p>
          <a:p>
            <a:pPr marL="514350" indent="-514350" algn="just" rtl="0">
              <a:spcAft>
                <a:spcPts val="2400"/>
              </a:spcAft>
              <a:buClr>
                <a:srgbClr val="FF0000"/>
              </a:buClr>
              <a:buFont typeface="+mj-lt"/>
              <a:buAutoNum type="arabicParenR"/>
            </a:pPr>
            <a:r>
              <a:rPr lang="en-US" sz="2800" dirty="0" smtClean="0">
                <a:latin typeface="Comic Sans MS" pitchFamily="66" charset="0"/>
              </a:rPr>
              <a:t>to provide some inputs for traffic assignment process </a:t>
            </a:r>
          </a:p>
          <a:p>
            <a:pPr marL="514350" indent="-514350" algn="just" rtl="0">
              <a:spcAft>
                <a:spcPts val="2400"/>
              </a:spcAft>
              <a:buClr>
                <a:srgbClr val="FF0000"/>
              </a:buClr>
              <a:buFont typeface="+mj-lt"/>
              <a:buAutoNum type="arabicParenR"/>
            </a:pPr>
            <a:r>
              <a:rPr lang="en-US" sz="2800" dirty="0" smtClean="0">
                <a:latin typeface="Comic Sans MS" pitchFamily="66" charset="0"/>
              </a:rPr>
              <a:t>to provide travel time for economic evaluation of transportation improvement.</a:t>
            </a:r>
          </a:p>
          <a:p>
            <a:pPr marL="514350" indent="-514350" algn="just" rtl="0">
              <a:buClr>
                <a:srgbClr val="FF0000"/>
              </a:buClr>
              <a:buFont typeface="+mj-lt"/>
              <a:buAutoNum type="arabicParenR"/>
            </a:pPr>
            <a:r>
              <a:rPr lang="en-US" sz="2800" dirty="0" smtClean="0">
                <a:latin typeface="Comic Sans MS" pitchFamily="66" charset="0"/>
              </a:rPr>
              <a:t>to provide information for travelers </a:t>
            </a:r>
          </a:p>
        </p:txBody>
      </p:sp>
      <p:sp>
        <p:nvSpPr>
          <p:cNvPr id="3" name="Rectangle 2"/>
          <p:cNvSpPr/>
          <p:nvPr/>
        </p:nvSpPr>
        <p:spPr>
          <a:xfrm>
            <a:off x="892591" y="262390"/>
            <a:ext cx="742382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sz="36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  <a:cs typeface="Vrinda" pitchFamily="34" charset="0"/>
              </a:rPr>
              <a:t>Purpose of Travel Time Studies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32246" y="262390"/>
            <a:ext cx="542007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sz="36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  <a:cs typeface="Vrinda" pitchFamily="34" charset="0"/>
              </a:rPr>
              <a:t>Measurement Methods</a:t>
            </a: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539552" y="1093967"/>
            <a:ext cx="5400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ClrTx/>
              <a:buSzTx/>
              <a:tabLst/>
            </a:pPr>
            <a:r>
              <a:rPr lang="en-US" sz="2800" b="1" dirty="0" smtClean="0">
                <a:solidFill>
                  <a:srgbClr val="00CC00"/>
                </a:solidFill>
                <a:latin typeface="Comic Sans MS" pitchFamily="66" charset="0"/>
              </a:rPr>
              <a:t>1- Moving Observer Method:</a:t>
            </a:r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844824"/>
            <a:ext cx="8352928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10" y="260648"/>
            <a:ext cx="7165781" cy="619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88640"/>
            <a:ext cx="8568952" cy="648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0964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16632"/>
            <a:ext cx="8587082" cy="6508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2329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32246" y="262390"/>
            <a:ext cx="542007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sz="36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  <a:cs typeface="Vrinda" pitchFamily="34" charset="0"/>
              </a:rPr>
              <a:t>Measurement Methods</a:t>
            </a: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539552" y="1093967"/>
            <a:ext cx="626469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ClrTx/>
              <a:buSzTx/>
              <a:tabLst/>
            </a:pPr>
            <a:r>
              <a:rPr lang="en-US" sz="2800" b="1" dirty="0" smtClean="0">
                <a:solidFill>
                  <a:srgbClr val="00CC00"/>
                </a:solidFill>
                <a:latin typeface="Comic Sans MS" pitchFamily="66" charset="0"/>
              </a:rPr>
              <a:t>2- Registration Number Method: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988841"/>
            <a:ext cx="8112170" cy="291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683568" y="5139190"/>
            <a:ext cx="813690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0"/>
            <a:r>
              <a:rPr lang="en-US" sz="2800" dirty="0" smtClean="0">
                <a:latin typeface="Comic Sans MS" pitchFamily="66" charset="0"/>
              </a:rPr>
              <a:t>This method is similar to direct – timing procedure method that discussed earlier. </a:t>
            </a:r>
            <a:endParaRPr lang="ar-IQ" sz="2800" dirty="0" smtClean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otebook">
  <a:themeElements>
    <a:clrScheme name="Office Them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Freestyle Script"/>
        <a:ea typeface=""/>
        <a:cs typeface=""/>
      </a:majorFont>
      <a:minorFont>
        <a:latin typeface="Freestyle Scrip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2545</TotalTime>
  <Words>840</Words>
  <Application>Microsoft Office PowerPoint</Application>
  <PresentationFormat>عرض على الشاشة (3:4)‏</PresentationFormat>
  <Paragraphs>161</Paragraphs>
  <Slides>27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11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27</vt:i4>
      </vt:variant>
    </vt:vector>
  </HeadingPairs>
  <TitlesOfParts>
    <vt:vector size="39" baseType="lpstr">
      <vt:lpstr>Arial</vt:lpstr>
      <vt:lpstr>Calibri</vt:lpstr>
      <vt:lpstr>Comic Sans MS</vt:lpstr>
      <vt:lpstr>Freestyle Script</vt:lpstr>
      <vt:lpstr>Lucida Calligraphy</vt:lpstr>
      <vt:lpstr>Segoe Print</vt:lpstr>
      <vt:lpstr>Segoe UI Semibold</vt:lpstr>
      <vt:lpstr>Times New Roman</vt:lpstr>
      <vt:lpstr>TimesTen-Roman</vt:lpstr>
      <vt:lpstr>Vrinda</vt:lpstr>
      <vt:lpstr>Wingdings</vt:lpstr>
      <vt:lpstr>Notebook</vt:lpstr>
      <vt:lpstr>Traffic Engineering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Traffic FLOW CHARACTERISTICS</dc:title>
  <dc:creator>ENGINEER</dc:creator>
  <cp:lastModifiedBy>dr.ali</cp:lastModifiedBy>
  <cp:revision>257</cp:revision>
  <dcterms:created xsi:type="dcterms:W3CDTF">2013-10-26T19:20:04Z</dcterms:created>
  <dcterms:modified xsi:type="dcterms:W3CDTF">2017-12-19T05:07:44Z</dcterms:modified>
</cp:coreProperties>
</file>